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8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4EF281-61AD-48AC-8BA6-E2629EFBF0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2ABF587-6F9C-4632-BECB-4E1C1E064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32A9A74-C75E-455D-AF0C-07483E2F7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7E037-492E-494D-B0C4-5ACCFBF70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E99E98A-6272-457B-97B0-6C87196E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6990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42E539-D6FF-44FA-AAF2-82D9343E0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F9D9E07-572B-4408-B6B1-0E89566555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7A1CE8B-BA03-4142-83BE-8A54791FF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8654939-5D2D-4672-9952-10822E0EB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95A50C1-869E-4C6D-AF42-D8792D9BB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7377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ADD446D-B730-4FDF-BD65-F9C826629B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08FC585-B1FF-49DD-A3AE-45272228B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CF2CDD1-1A9A-4F6B-B5CC-A8E585493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D042C82-F439-438F-997C-2544A5180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0B92B7C-650E-4BE5-B1A9-FCACA690F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16058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7490A9F-7062-4011-8B37-09A1387AA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DAC54FB-F965-4E9D-A12E-67322B1D6C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3B709F8-526A-46AE-B6FF-B228545F4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4722E26-1012-4EEA-B238-0EC6DB63A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0A3ACAF-EB8D-49D4-8A23-CE8F4AABC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98914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63AB92-4116-4246-8F48-96272450EF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539A29-F974-4B4B-BED2-6BF2B526B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2DBF911-FE3E-46CF-8375-4F23D2E5A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575E8D2-6313-4C42-9D85-1A0112766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3176CA9-79AB-4070-A98B-DCFF64BA1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89948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743619-C771-4BF0-91B2-AAC9BEF36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D47E66-E2A8-4201-8C6A-F130DEC8FC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F10F15F-DB6A-47E4-909F-CA2EF80F75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5B64C58-20CA-4503-B0A9-8A5B523B8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BC865CF-A6CC-47FC-91D7-685CFD818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0579878-61C8-4DE5-9AC3-BAA518777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0170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51350E-E5BF-4F15-A34A-854A46086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244A412-F296-4AF8-9456-CCF924224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4992F33-2780-4336-9D13-D6D2D5B479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24781A8-AD47-4A28-B866-C15B28157E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507D76F-1A45-4CA4-8C5A-84A201F087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1276512-4DEC-4D73-A1D8-6800CF387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998FD8A-1420-4FA5-8033-7EB36B89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6107A95-E086-4F6D-B6C9-15837C1F1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80966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B133A8B-E925-4FE5-9B3E-5DB4F5B7BB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FFC486B-AEB6-4ACE-A7DD-E4A641190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30A348DD-359C-4F83-A865-9EF21B2896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579F72A-D943-486B-A165-827F9AB50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5864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02120CCA-3079-44D2-84CC-147E65B5E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88968153-EB24-4588-8390-0BA979234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A229A3C-ED4A-4B52-B280-FE84A9F1A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43225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741D38E-66CB-4698-8B41-E8E7D339A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7AD0B5-02B6-478F-917D-311C17CF8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C848537-00BD-4ED2-B542-22BAB4E7D3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A459B15-5AB9-45A9-9A82-040BA044F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A72C25-A85E-46E3-9450-3CB25CE9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9960948-6AD8-477C-84E3-A83D167D8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9889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9D9B13B-01AE-42CA-B6B0-8D4A236A5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AB2C2C88-7F9F-4788-9411-BE91D6C25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762CD-6F62-4766-953C-624EB69F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979C298-E544-4794-B971-77B719BC5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6B50FC9-ADCD-4E28-9A99-2339FCF63F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5567791-6515-46C7-8A10-FB7688E76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8725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3E31FB-BABB-422C-B1B3-78B28292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1F294CCA-0665-4421-AA85-A94B820C6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ED4BA05-FFC2-4238-81DF-80BC9AFA61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73E62-9ADD-449B-B4C3-BB4080BC3413}" type="datetimeFigureOut">
              <a:rPr lang="x-none" smtClean="0"/>
              <a:t>29.04.2026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FDE2955-62DD-43C7-BFF2-AFE9736091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4FAD1AE-1547-41FF-90B9-B8E3A65716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EC7B0-F0E3-451A-A88B-80A53B19EAFA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720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xmlns="" id="{A9F574ED-13D3-4A6C-B502-5D18F927A645}"/>
              </a:ext>
            </a:extLst>
          </p:cNvPr>
          <p:cNvSpPr/>
          <p:nvPr/>
        </p:nvSpPr>
        <p:spPr>
          <a:xfrm>
            <a:off x="1612560" y="5271233"/>
            <a:ext cx="7152210" cy="129955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xmlns="" id="{1CB576AF-5E1F-4292-BA84-D8CA35009CBD}"/>
              </a:ext>
            </a:extLst>
          </p:cNvPr>
          <p:cNvSpPr/>
          <p:nvPr/>
        </p:nvSpPr>
        <p:spPr>
          <a:xfrm>
            <a:off x="5536924" y="4255097"/>
            <a:ext cx="2463218" cy="889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F15F54E-A6C3-4290-90A6-1ADEE270E73B}"/>
              </a:ext>
            </a:extLst>
          </p:cNvPr>
          <p:cNvSpPr txBox="1"/>
          <p:nvPr/>
        </p:nvSpPr>
        <p:spPr>
          <a:xfrm>
            <a:off x="5536924" y="4249089"/>
            <a:ext cx="2515206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регулирование распространения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численности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борщевика Сосновского и иных видов инвазивных растений, </a:t>
            </a:r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своевременное скашивание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сорных растений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4BEDDCDB-BA5F-43CF-A255-105BFF8ACBBC}"/>
              </a:ext>
            </a:extLst>
          </p:cNvPr>
          <p:cNvSpPr/>
          <p:nvPr/>
        </p:nvSpPr>
        <p:spPr>
          <a:xfrm>
            <a:off x="4043387" y="1003548"/>
            <a:ext cx="2901570" cy="16053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68E7AB2D-3A95-4BF9-92D9-111F27DF2E38}"/>
              </a:ext>
            </a:extLst>
          </p:cNvPr>
          <p:cNvSpPr/>
          <p:nvPr/>
        </p:nvSpPr>
        <p:spPr>
          <a:xfrm>
            <a:off x="153680" y="3141168"/>
            <a:ext cx="4192211" cy="2061813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>
              <a:solidFill>
                <a:schemeClr val="bg1"/>
              </a:solidFill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4C7DEE52-89A3-42BF-9A9F-8090C586A145}"/>
              </a:ext>
            </a:extLst>
          </p:cNvPr>
          <p:cNvSpPr/>
          <p:nvPr/>
        </p:nvSpPr>
        <p:spPr>
          <a:xfrm>
            <a:off x="41034" y="1310214"/>
            <a:ext cx="3624045" cy="180992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0B731FD-A038-4FFE-B734-7E128A97DAEF}"/>
              </a:ext>
            </a:extLst>
          </p:cNvPr>
          <p:cNvSpPr/>
          <p:nvPr/>
        </p:nvSpPr>
        <p:spPr>
          <a:xfrm>
            <a:off x="1738268" y="-72364"/>
            <a:ext cx="87154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22225">
                  <a:solidFill>
                    <a:schemeClr val="accent1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</a:rPr>
              <a:t>Уважаемые жители района!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2EF9EF6-9F50-4BFD-911C-A57B4418EF1F}"/>
              </a:ext>
            </a:extLst>
          </p:cNvPr>
          <p:cNvSpPr txBox="1"/>
          <p:nvPr/>
        </p:nvSpPr>
        <p:spPr>
          <a:xfrm>
            <a:off x="269903" y="1510037"/>
            <a:ext cx="348981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учреждение «Каменецкий районный центр гигиены и эпидемиологии» предлагает принять активное участие в наведении порядка и благоустройстве собственных и прилегающих к земельным участкам </a:t>
            </a:r>
            <a:r>
              <a:rPr 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территорий</a:t>
            </a:r>
            <a:r>
              <a:rPr lang="ru-RU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x-none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20BA83C-CCC6-40A8-815D-1FD29861183E}"/>
              </a:ext>
            </a:extLst>
          </p:cNvPr>
          <p:cNvSpPr txBox="1"/>
          <p:nvPr/>
        </p:nvSpPr>
        <p:spPr>
          <a:xfrm>
            <a:off x="272853" y="3081033"/>
            <a:ext cx="3984771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«Правилам благоустройства и содержания населенных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пунктов», утвержденных постановлением Совета Министров от 28.11.2012 №1087,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благоустройству и содержанию (эксплуатации) территории осуществляются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землепользователями за счет собственных средств в границах предоставленных им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земельных участков в соответствии с их целевым назначением и согласно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законодательству об архитектурной, градостроительной и строительной деятельности,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охране и использовании земель, о санитарно-эпидемическом благополучии населения, об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охране окружающей среды и рациональном использовании природных ресурсов, о</a:t>
            </a:r>
            <a:r>
              <a:rPr lang="en-US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коммунальном хозяйстве, а также жилищному законодательству.</a:t>
            </a:r>
            <a:endParaRPr lang="x-none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6878D7B-A645-4D0D-BCE5-58D536F430F8}"/>
              </a:ext>
            </a:extLst>
          </p:cNvPr>
          <p:cNvSpPr txBox="1"/>
          <p:nvPr/>
        </p:nvSpPr>
        <p:spPr>
          <a:xfrm>
            <a:off x="4215462" y="1005988"/>
            <a:ext cx="25397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1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лагоустройство </a:t>
            </a:r>
            <a:r>
              <a:rPr lang="ru-RU" sz="1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содержание (эксплуатация) земельного участка, предоставленного для обслуживания одноквартирного жилого дома, квартиры в блокированном жилом доме, включают в себя:</a:t>
            </a:r>
            <a:endParaRPr lang="x-none" sz="1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7A6CF7DE-E87F-4D25-8830-21420BF78B86}"/>
              </a:ext>
            </a:extLst>
          </p:cNvPr>
          <p:cNvSpPr/>
          <p:nvPr/>
        </p:nvSpPr>
        <p:spPr>
          <a:xfrm>
            <a:off x="7621127" y="998977"/>
            <a:ext cx="2677476" cy="9494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826BFDF-AE34-441E-A719-5D3ED3A99C76}"/>
              </a:ext>
            </a:extLst>
          </p:cNvPr>
          <p:cNvSpPr txBox="1"/>
          <p:nvPr/>
        </p:nvSpPr>
        <p:spPr>
          <a:xfrm>
            <a:off x="7666695" y="989820"/>
            <a:ext cx="263190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строительство и содержание (эксплуатацию) вольеров для животных и </a:t>
            </a:r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ограждение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придомовой территории высотой не менее 1,7 метра в случае выгула животных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xmlns="" id="{6543F5B3-50F5-4FF4-98EB-2EBDEA3FB974}"/>
              </a:ext>
            </a:extLst>
          </p:cNvPr>
          <p:cNvSpPr/>
          <p:nvPr/>
        </p:nvSpPr>
        <p:spPr>
          <a:xfrm>
            <a:off x="7604315" y="2043456"/>
            <a:ext cx="2463218" cy="7413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887876C-6E28-4130-83D4-7AEEE6FAD06E}"/>
              </a:ext>
            </a:extLst>
          </p:cNvPr>
          <p:cNvSpPr txBox="1"/>
          <p:nvPr/>
        </p:nvSpPr>
        <p:spPr>
          <a:xfrm>
            <a:off x="7685553" y="2058191"/>
            <a:ext cx="233436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санитарную очистку и уборку территории, в том числе сбор и удаление коммунальных отходов</a:t>
            </a:r>
            <a:endParaRPr lang="x-none" sz="105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0FC1D0E8-73DC-49C6-995F-F4A1012AF6B6}"/>
              </a:ext>
            </a:extLst>
          </p:cNvPr>
          <p:cNvSpPr/>
          <p:nvPr/>
        </p:nvSpPr>
        <p:spPr>
          <a:xfrm>
            <a:off x="7117759" y="3187538"/>
            <a:ext cx="2463218" cy="90726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612DCB9-285D-4BFD-8FA1-BBDF744B4257}"/>
              </a:ext>
            </a:extLst>
          </p:cNvPr>
          <p:cNvSpPr txBox="1"/>
          <p:nvPr/>
        </p:nvSpPr>
        <p:spPr>
          <a:xfrm>
            <a:off x="7117759" y="3173643"/>
            <a:ext cx="246321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озеленение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разрешенных к применению средств защиты растений, регуляторов их роста, удобрений, а также </a:t>
            </a:r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обрезку, рыхление, полив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растений</a:t>
            </a:r>
            <a:endParaRPr lang="x-none" sz="105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91C01503-0C1E-4460-9FA9-123591BDCBC6}"/>
              </a:ext>
            </a:extLst>
          </p:cNvPr>
          <p:cNvSpPr/>
          <p:nvPr/>
        </p:nvSpPr>
        <p:spPr>
          <a:xfrm>
            <a:off x="4376797" y="3187538"/>
            <a:ext cx="2296430" cy="7009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7F25B98F-2749-4AEA-9A58-7AF312876AF5}"/>
              </a:ext>
            </a:extLst>
          </p:cNvPr>
          <p:cNvSpPr txBox="1"/>
          <p:nvPr/>
        </p:nvSpPr>
        <p:spPr>
          <a:xfrm>
            <a:off x="4435266" y="3164528"/>
            <a:ext cx="2272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удаление </a:t>
            </a:r>
            <a:r>
              <a:rPr lang="ru-RU" sz="1050" b="1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объектов растительного мира, находящихся в ненадлежащем, в том числе аварийном, состоянии</a:t>
            </a:r>
            <a:endParaRPr lang="x-none" sz="105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F9477FDA-2F92-472B-953E-0A76C868E608}"/>
              </a:ext>
            </a:extLst>
          </p:cNvPr>
          <p:cNvSpPr txBox="1"/>
          <p:nvPr/>
        </p:nvSpPr>
        <p:spPr>
          <a:xfrm>
            <a:off x="1612560" y="5289305"/>
            <a:ext cx="7152210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Статьи 22.10. КоАП Республики Беларусь </a:t>
            </a: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предусматривает административную </a:t>
            </a:r>
            <a:r>
              <a:rPr lang="ru-RU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ответственность за нарушение правил благоустройства и содержания населенных пунктов, а равно невыполнение работ по поддержанию надлежащего санитарного состояния на территориях земель общего пользования населенных пунктов, в том числе на прилегающих к предоставленным гражданам, индивидуальным предпринимателям и юридическим лицам (находящимся у них) земельным участкам территориях, – наложение штрафа в размере до 25 базовых величин (до 1000 рублей), на индивидуального предпринимателя – от 10 до 50 базовых величин (от 400 до 2000 рублей), а на юридическое лицо – от 20 до 100 базовых величин (от 800 до 4000 рублей). </a:t>
            </a:r>
            <a:endParaRPr lang="x-none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xmlns="" id="{A4A0411B-6E80-4A6E-BD6E-EACF00478299}"/>
              </a:ext>
            </a:extLst>
          </p:cNvPr>
          <p:cNvCxnSpPr>
            <a:cxnSpLocks/>
          </p:cNvCxnSpPr>
          <p:nvPr/>
        </p:nvCxnSpPr>
        <p:spPr>
          <a:xfrm flipV="1">
            <a:off x="6927291" y="1256233"/>
            <a:ext cx="693836" cy="3419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>
            <a:extLst>
              <a:ext uri="{FF2B5EF4-FFF2-40B4-BE49-F238E27FC236}">
                <a16:creationId xmlns:a16="http://schemas.microsoft.com/office/drawing/2014/main" xmlns="" id="{79CFE163-4682-41DE-A1B3-687D4F486D66}"/>
              </a:ext>
            </a:extLst>
          </p:cNvPr>
          <p:cNvCxnSpPr>
            <a:cxnSpLocks/>
          </p:cNvCxnSpPr>
          <p:nvPr/>
        </p:nvCxnSpPr>
        <p:spPr>
          <a:xfrm>
            <a:off x="6944957" y="2093258"/>
            <a:ext cx="676170" cy="2824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>
            <a:extLst>
              <a:ext uri="{FF2B5EF4-FFF2-40B4-BE49-F238E27FC236}">
                <a16:creationId xmlns:a16="http://schemas.microsoft.com/office/drawing/2014/main" xmlns="" id="{D134AA2B-6FE1-4557-B6F9-1F93372D220F}"/>
              </a:ext>
            </a:extLst>
          </p:cNvPr>
          <p:cNvCxnSpPr>
            <a:cxnSpLocks/>
          </p:cNvCxnSpPr>
          <p:nvPr/>
        </p:nvCxnSpPr>
        <p:spPr>
          <a:xfrm>
            <a:off x="6876517" y="2446191"/>
            <a:ext cx="421591" cy="741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>
            <a:extLst>
              <a:ext uri="{FF2B5EF4-FFF2-40B4-BE49-F238E27FC236}">
                <a16:creationId xmlns:a16="http://schemas.microsoft.com/office/drawing/2014/main" xmlns="" id="{266C1036-98E1-4960-884B-D8D6C0D640C8}"/>
              </a:ext>
            </a:extLst>
          </p:cNvPr>
          <p:cNvCxnSpPr>
            <a:endCxn id="15" idx="0"/>
          </p:cNvCxnSpPr>
          <p:nvPr/>
        </p:nvCxnSpPr>
        <p:spPr>
          <a:xfrm>
            <a:off x="6751688" y="2575648"/>
            <a:ext cx="42839" cy="16734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xmlns="" id="{227A452B-971B-4250-89C1-479AEA445C29}"/>
              </a:ext>
            </a:extLst>
          </p:cNvPr>
          <p:cNvCxnSpPr>
            <a:cxnSpLocks/>
          </p:cNvCxnSpPr>
          <p:nvPr/>
        </p:nvCxnSpPr>
        <p:spPr>
          <a:xfrm>
            <a:off x="5315484" y="2608912"/>
            <a:ext cx="2474" cy="5786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2834473-8ED9-4E1B-9B8D-655E37F9270D}"/>
              </a:ext>
            </a:extLst>
          </p:cNvPr>
          <p:cNvSpPr txBox="1"/>
          <p:nvPr/>
        </p:nvSpPr>
        <p:spPr>
          <a:xfrm>
            <a:off x="1738268" y="6543410"/>
            <a:ext cx="98759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учреждение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«Каменецкий районный центр гигиены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эпидемиологии», Каменец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2026 </a:t>
            </a:r>
            <a:endParaRPr lang="x-none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0740" y="2500274"/>
            <a:ext cx="1576495" cy="13467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2939" y="612920"/>
            <a:ext cx="1272098" cy="159012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493" y="5098511"/>
            <a:ext cx="4121935" cy="424755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3170" y="4588746"/>
            <a:ext cx="6747424" cy="953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60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361</TotalTime>
  <Words>356</Words>
  <Application>Microsoft Office PowerPoint</Application>
  <PresentationFormat>Широкоэкранный</PresentationFormat>
  <Paragraphs>11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Пользователь</cp:lastModifiedBy>
  <cp:revision>15</cp:revision>
  <cp:lastPrinted>2025-05-07T13:35:04Z</cp:lastPrinted>
  <dcterms:created xsi:type="dcterms:W3CDTF">2025-05-07T12:01:42Z</dcterms:created>
  <dcterms:modified xsi:type="dcterms:W3CDTF">2026-04-29T06:55:40Z</dcterms:modified>
</cp:coreProperties>
</file>